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1399" r:id="rId5"/>
    <p:sldId id="292" r:id="rId6"/>
    <p:sldId id="1387" r:id="rId7"/>
    <p:sldId id="1389" r:id="rId8"/>
    <p:sldId id="1388" r:id="rId9"/>
    <p:sldId id="1392" r:id="rId10"/>
    <p:sldId id="1393" r:id="rId11"/>
    <p:sldId id="1402" r:id="rId12"/>
    <p:sldId id="1408" r:id="rId13"/>
    <p:sldId id="1409" r:id="rId14"/>
    <p:sldId id="1403" r:id="rId15"/>
    <p:sldId id="1404" r:id="rId16"/>
    <p:sldId id="296" r:id="rId17"/>
    <p:sldId id="1407" r:id="rId18"/>
    <p:sldId id="288" r:id="rId19"/>
    <p:sldId id="1397" r:id="rId20"/>
    <p:sldId id="287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B23"/>
    <a:srgbClr val="934730"/>
    <a:srgbClr val="8C3C23"/>
    <a:srgbClr val="6C6D6C"/>
    <a:srgbClr val="7E7E7E"/>
    <a:srgbClr val="6B7A8F"/>
    <a:srgbClr val="EFE1D1"/>
    <a:srgbClr val="E9D7C1"/>
    <a:srgbClr val="F9F4EE"/>
    <a:srgbClr val="F4E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2"/>
    <p:restoredTop sz="71070" autoAdjust="0"/>
  </p:normalViewPr>
  <p:slideViewPr>
    <p:cSldViewPr snapToGrid="0">
      <p:cViewPr>
        <p:scale>
          <a:sx n="90" d="100"/>
          <a:sy n="90" d="100"/>
        </p:scale>
        <p:origin x="248" y="23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51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A3403F-803D-B652-5C9E-47D9852906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481EC-03A6-1B9E-5154-45647775CF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A798C-32CF-42F5-90B6-15EF1512EC7A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39F14-247C-FF53-3A9C-46D99C853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34308-428F-E3A6-D8E2-90D661824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9CB92-4C45-4DE9-BD04-C035F00F5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928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B86D1-EFD4-784C-8F4C-FE4E4BF63679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07459-D4F5-2F46-A0A7-7D320BD7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2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193B0-2117-A603-BBED-963140C3C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3108F-9696-362E-13E1-760C414B3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1BA6B-372A-24AA-C709-3FD295451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afternoon. I’m Adam Hartshorne from the University of Bath.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I’ll present Curvature Enthusiasm, an unsupervised method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learning physically plausible interpolations and dense correspondence across poses of articulated 3D shapes.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joint work with Allen Paul, Tony Shardlow, and Neill Campbell.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34901-84F7-CE37-D290-580F8056E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4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13C6-2568-E25F-E2FE-2CA13C31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1E588-2053-1F5A-93B6-687BC20F8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94863-51A7-76DB-6405-2124D9C12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OK, before some scary sounding maths, here is the key takeaway of my talk.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normals at the point X are identical, but are actually representing quite different underlying surfaces.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Normal Cycles address this by considering the full bundle of normals at each location.</a:t>
            </a:r>
            <a:r>
              <a:rPr lang="en-GB" dirty="0"/>
              <a:t> This gives a representation that encodes extrinsic geometry, including curvature.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68014-7A7C-0DC3-28A6-621FD1063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50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58B1D-7B12-3D20-A589-ABC37C1A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82240-40DF-7708-B52C-625BD29B0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F7A9D-4870-8B10-A411-BF90416FC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embed this representation into a Reproducing Kernel Hilbert Space, yielding the following metric.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integrate over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Normal Bundle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lifting our matching problem from simple surface points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position-normal pairs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proximity in this joint domain.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Crucially,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Oriented Tangent Element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tau, encodes the local geometry. The inner product of these terms compares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surface at each point. This rewards not just similar directions, but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matching curvature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30712-0623-F123-C095-6637AECC7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79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1CAF1-9E07-02E0-3021-D2A020B1E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703A8-D695-F6F5-EADD-C7395680B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8B07C-43A5-9867-65C1-FA45E8795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with Varifolds, we compute shape similarity using the inner-product distance in the Hilbert space.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The main trade-off is computational cost, which scales quadratically with the number of surface samples.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51F9C-5743-0F7B-B790-924B7C623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5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achieve computational efficiency by distilling the dense mesh </a:t>
            </a:r>
          </a:p>
          <a:p>
            <a:endParaRPr lang="en-GB" dirty="0"/>
          </a:p>
          <a:p>
            <a:r>
              <a:rPr lang="en-GB" dirty="0"/>
              <a:t>CLICK - into a sparse, adaptive set of weighted </a:t>
            </a:r>
            <a:r>
              <a:rPr lang="en-GB" b="1" dirty="0"/>
              <a:t>Representors</a:t>
            </a:r>
            <a:r>
              <a:rPr lang="en-GB" dirty="0"/>
              <a:t> that are guaranteed to closely approximate the true surface geometry.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20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5F56-25CD-5ADA-560C-D6C518A1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98954-4319-A190-E104-8470A15D9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2FCD8-9506-9843-76D2-330E6810E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Traditional methods often struggle to scale due to a reliance on solving costly permutation matrices. By contrast, using our compression approach, training times remain constant as mesh complexity grows.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CLICK</a:t>
            </a:r>
            <a:r>
              <a:rPr lang="en-GB" dirty="0"/>
              <a:t> – We compress a 100,000-vertex target by up to </a:t>
            </a:r>
            <a:r>
              <a:rPr lang="en-GB" b="1" dirty="0"/>
              <a:t>95%</a:t>
            </a:r>
            <a:r>
              <a:rPr lang="en-GB" dirty="0"/>
              <a:t>—fitting to just 5,000 and 10,000 representators, all while recovering </a:t>
            </a:r>
            <a:r>
              <a:rPr lang="en-GB" b="1" dirty="0"/>
              <a:t>identical alignment quality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CLICK, CLICK, CLICK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7722E-47D4-0497-930A-E0773399A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 against a range of existing methods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 multiple datasets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three metrics: geodesic distance for correspondence, Chamfer for surface fit, and Pseudo-Conformality for geometric preservation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-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dirty="0"/>
              <a:t>We quantify performance using the standard Area Under the Curve (AUC) metric, </a:t>
            </a:r>
            <a:r>
              <a:rPr lang="en-GB" b="0" dirty="0"/>
              <a:t>where a higher value signifies superior accuracy.</a:t>
            </a: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outperform all baselines with higher accuracy and </a:t>
            </a:r>
            <a:r>
              <a:rPr lang="en-GB" b="1" dirty="0"/>
              <a:t>greater consistency</a:t>
            </a:r>
            <a:r>
              <a:rPr lang="en-GB" dirty="0"/>
              <a:t>, robustly handling large pose changes while capturing fine details.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1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 left, compare the trajectories of the hands between two poses from </a:t>
            </a:r>
            <a:r>
              <a:rPr lang="en-GB" b="1" dirty="0"/>
              <a:t>DFAUST</a:t>
            </a:r>
            <a:r>
              <a:rPr lang="en-GB" dirty="0"/>
              <a:t> dataset. </a:t>
            </a:r>
          </a:p>
          <a:p>
            <a:endParaRPr lang="en-GB" b="1" dirty="0"/>
          </a:p>
          <a:p>
            <a:r>
              <a:rPr lang="en-GB" b="1" dirty="0"/>
              <a:t>ARC-Flow in red </a:t>
            </a:r>
            <a:r>
              <a:rPr lang="en-GB" dirty="0"/>
              <a:t>produces an unnatural looking animation, while </a:t>
            </a:r>
            <a:r>
              <a:rPr lang="en-GB" b="1" dirty="0"/>
              <a:t>our method</a:t>
            </a:r>
            <a:r>
              <a:rPr lang="en-GB" dirty="0"/>
              <a:t> in green traces a more physically plausible path.</a:t>
            </a:r>
          </a:p>
          <a:p>
            <a:endParaRPr lang="en-GB" dirty="0"/>
          </a:p>
          <a:p>
            <a:r>
              <a:rPr lang="en-GB" dirty="0"/>
              <a:t>While on the right, we show results from fitting to poses from the </a:t>
            </a:r>
            <a:r>
              <a:rPr lang="en-GB" b="1" dirty="0"/>
              <a:t>TOSCA dataset.</a:t>
            </a:r>
            <a:r>
              <a:rPr lang="en-GB" dirty="0"/>
              <a:t> As you can see, our method recovers smooth high quality interpolations.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91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TopKids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dataset has deliberately poor quality triangulation which makes it a challenging dataset for many methods.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with our approach the interpolated skeleton drives smooth surface recovery without mesh artifacts.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Chamfer distance error and stable correspondence confirm high geometric accuracy throughout.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accuracy is maintained under Normal Cycle compression even as vertex count increases.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3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conclusion, our method learns physically plausible interpolations, recovers accurate dense matching even in complex regions, while scaling to high-resolution meshes.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it is not without limitations.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assume constant identity. Extending to change of identity is an interesting direction for future work.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extending Normal Cycles to partial matching would enable direct use of incomplete real-world scans without preprocessing.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very much for your attention. </a:t>
            </a:r>
            <a:r>
              <a:rPr lang="en-GB" dirty="0"/>
              <a:t>For </a:t>
            </a:r>
            <a:r>
              <a:rPr lang="en-GB" b="1" dirty="0"/>
              <a:t>further</a:t>
            </a:r>
            <a:r>
              <a:rPr lang="en-GB" dirty="0"/>
              <a:t> details on our method and </a:t>
            </a:r>
            <a:r>
              <a:rPr lang="en-GB" b="1" dirty="0"/>
              <a:t>additional</a:t>
            </a:r>
            <a:r>
              <a:rPr lang="en-GB" dirty="0"/>
              <a:t> results, please join us at the interactive Q&amp;A session.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also encourage you to visit the links shown, where you can find the paper and code.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 maps between 3D shapes without known correspondence is a fundamental problem in graphics, crucial for tasks such as fitting templates to raw data scans, texture transfer, and key-frame interpolation.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particularly challenging for real-world articulated shape capture, where noise and non-isometric motion are compounded by inconsistent mesh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paramaterisation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Deformation and correspondence are deeply coupled, yet often solved separately—ignoring the proven accuracy gains of a joint formulation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 our goal is threefold: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produce physically plausible interpolations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recover accurate dense correspondences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to achieve both in a mesh-invariant manner that scales to high-resolution surfaces.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paper builds on our previous work, ARC-Flow, which achieved state-of-the-art results.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ARC-Flow models deformation as a diff-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-morphic flow, guaranteeing smooth, topology-preserving transformations.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The flow is implemented as a Neural ODE, with volume preservation enforced by a divergence-free field.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CLICK -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alignment is handled using Varifolds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i="0" dirty="0"/>
              <a:t>a correspondence-free metric that compares surfaces based on spatial proximity and normal alignment.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/>
              <a:t>They are invariant to mesh parameterization and robust to noise but can struggle in regions of high curvature</a:t>
            </a:r>
            <a:r>
              <a:rPr lang="en-GB" i="1" dirty="0"/>
              <a:t>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on this later.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articulated shapes, biological motion is driven by an internal skeleton.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ARC-Flow </a:t>
            </a:r>
            <a:r>
              <a:rPr lang="en-GB" dirty="0"/>
              <a:t>a simple skeleton is added to the source. Its worth noting, this is merely a </a:t>
            </a:r>
            <a:r>
              <a:rPr lang="en-GB" b="1" dirty="0"/>
              <a:t>topological graph</a:t>
            </a:r>
            <a:r>
              <a:rPr lang="en-GB" dirty="0"/>
              <a:t> , not a skinned rig, and applies to only the source.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 are drawn from bone-adjacent regions to define a proxy volume that should move rigidly with each bone.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–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training, deviations between learned rigid trajectories, interpolated using SLERP, and deformation trajectories induced by the flow are penalised.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soft constraint encourages articulated rigidity.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9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three key improvements.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First, we replace quaternion SLERP with dual-quaternion </a:t>
            </a:r>
            <a:r>
              <a:rPr lang="en-GB" dirty="0" err="1"/>
              <a:t>ScLERP</a:t>
            </a:r>
            <a:r>
              <a:rPr lang="en-GB" dirty="0"/>
              <a:t>, which interpolates rigid transformations 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SE(3) </a:t>
            </a:r>
            <a:r>
              <a:rPr lang="en-GB" dirty="0"/>
              <a:t>via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constant-twist motion</a:t>
            </a:r>
            <a:r>
              <a:rPr lang="en-GB" dirty="0"/>
              <a:t>, yielding more physically plausible articulation.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1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we replace Varifolds with Normal Cycles, a metric that captures higher-order surface geometry by incorporating curvature into the similarity measure.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6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 we employ Constrained Optimization via the Modified Differential Method of Multipliers. Replacing soft penalties with hard constraints guarantees that rigid samples are strictly driven by the articulated model, eliminating drift.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4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77A02-1A01-ED55-8433-4D1E1A063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9FF2E-E0E1-0AF7-4308-ADC053C0A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28D01-F7DC-E268-5972-C8A7EC933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 why do we need a more expressive metric?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CLICK - </a:t>
            </a:r>
            <a:r>
              <a:rPr lang="en-GB" dirty="0"/>
              <a:t>When fitting to this curled hand, we can see ARC-Flow struggles to match the high-curvature details at the knuckles and fingertips. Why might this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Well, the Varifold metric encourages spatially close points to share similar normals. However, it imposes a single </a:t>
            </a:r>
            <a:r>
              <a:rPr lang="en-GB" b="1" dirty="0"/>
              <a:t>global length scale</a:t>
            </a:r>
            <a:r>
              <a:rPr lang="en-GB" dirty="0"/>
              <a:t>. This 'one-size-fits-all' approach lacks the sensitivity to capture fine, high-curvature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3199-DF33-7D30-3B02-9FCAE406F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8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709DD-3C22-2264-F48A-60DF2222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56AF2-7736-0C0F-EBF6-19D6D9749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D47E0-E2C2-E0C2-6431-28A9BADAA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visualize this limitation in 2D. </a:t>
            </a:r>
          </a:p>
          <a:p>
            <a:endParaRPr lang="en-GB" dirty="0"/>
          </a:p>
          <a:p>
            <a:r>
              <a:rPr lang="en-GB" dirty="0"/>
              <a:t>In the </a:t>
            </a:r>
            <a:r>
              <a:rPr lang="en-GB" b="1" dirty="0"/>
              <a:t>left scenario</a:t>
            </a:r>
            <a:r>
              <a:rPr lang="en-GB" dirty="0"/>
              <a:t>, </a:t>
            </a:r>
            <a:r>
              <a:rPr lang="en-GB" b="1" dirty="0"/>
              <a:t>conflicting normals</a:t>
            </a:r>
            <a:r>
              <a:rPr lang="en-GB" dirty="0"/>
              <a:t> correctly trigger a high penalty. In the </a:t>
            </a:r>
            <a:r>
              <a:rPr lang="en-GB" b="1" dirty="0"/>
              <a:t>middle</a:t>
            </a:r>
            <a:r>
              <a:rPr lang="en-GB" dirty="0"/>
              <a:t>, better </a:t>
            </a:r>
            <a:r>
              <a:rPr lang="en-GB" b="1" dirty="0"/>
              <a:t>consistent alignment</a:t>
            </a:r>
            <a:r>
              <a:rPr lang="en-GB" dirty="0"/>
              <a:t> yields a lower cost.</a:t>
            </a:r>
          </a:p>
          <a:p>
            <a:endParaRPr lang="en-GB" dirty="0"/>
          </a:p>
          <a:p>
            <a:r>
              <a:rPr lang="en-GB" dirty="0"/>
              <a:t>However the scenario on </a:t>
            </a:r>
            <a:r>
              <a:rPr lang="en-GB" b="1" dirty="0"/>
              <a:t>right </a:t>
            </a:r>
            <a:r>
              <a:rPr lang="en-GB" dirty="0"/>
              <a:t>reveals a critical blind spot. Although the geometry is jagged, the surface samples are spatially close and the normals </a:t>
            </a:r>
            <a:r>
              <a:rPr lang="en-GB" b="1" dirty="0"/>
              <a:t>average out to match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This tricks the metric into seeing a 'good' fit where there isn't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5B2B-63F9-DCBE-C4BC-B1A5FAB62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7459-D4F5-2F46-A0A7-7D320BD743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9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n event&#10;&#10;Description automatically generated">
            <a:extLst>
              <a:ext uri="{FF2B5EF4-FFF2-40B4-BE49-F238E27FC236}">
                <a16:creationId xmlns:a16="http://schemas.microsoft.com/office/drawing/2014/main" id="{8A2FEC60-44CD-CB5F-A5C9-B2B19799D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64EF0-F30E-EB60-8AF0-77C4186D77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9035" y="3717234"/>
            <a:ext cx="4951030" cy="2047461"/>
          </a:xfrm>
        </p:spPr>
        <p:txBody>
          <a:bodyPr anchor="b">
            <a:noAutofit/>
          </a:bodyPr>
          <a:lstStyle>
            <a:lvl1pPr algn="r">
              <a:defRPr sz="5000" b="1" i="0" baseline="0">
                <a:solidFill>
                  <a:schemeClr val="accent1"/>
                </a:solidFill>
                <a:latin typeface="Montserrat Black" pitchFamily="2" charset="77"/>
              </a:defRPr>
            </a:lvl1pPr>
          </a:lstStyle>
          <a:p>
            <a:r>
              <a:rPr lang="en-GB" dirty="0"/>
              <a:t>DOC TITLE</a:t>
            </a:r>
            <a:br>
              <a:rPr lang="en-GB" dirty="0"/>
            </a:br>
            <a:r>
              <a:rPr lang="en-GB" dirty="0"/>
              <a:t>DOC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068D36B2-A1A2-C0DC-EAF3-26D0FFF87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0C65A-E4D1-BD67-E58E-E3527ABD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0" y="1908000"/>
            <a:ext cx="9720000" cy="577081"/>
          </a:xfrm>
        </p:spPr>
        <p:txBody>
          <a:bodyPr wrap="square">
            <a:spAutoFit/>
          </a:bodyPr>
          <a:lstStyle>
            <a:lvl1pPr>
              <a:defRPr sz="3500" b="1" i="0" baseline="0">
                <a:latin typeface="Neue Haas Grotesk Text Pro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99BC3-4AE7-B5B9-E4AE-538B6A6CA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2879174"/>
            <a:ext cx="9720000" cy="3124062"/>
          </a:xfrm>
        </p:spPr>
        <p:txBody>
          <a:bodyPr>
            <a:normAutofit/>
          </a:bodyPr>
          <a:lstStyle>
            <a:lvl1pPr>
              <a:defRPr sz="2000" baseline="0">
                <a:latin typeface="Neue Haas Grotesk Text Pro" panose="020B0504020202020204" pitchFamily="34" charset="77"/>
              </a:defRPr>
            </a:lvl1pPr>
            <a:lvl2pPr>
              <a:defRPr sz="2000" baseline="0">
                <a:latin typeface="Neue Haas Grotesk Text Pro" panose="020B0504020202020204" pitchFamily="34" charset="77"/>
              </a:defRPr>
            </a:lvl2pPr>
            <a:lvl3pPr>
              <a:defRPr sz="2000" baseline="0">
                <a:latin typeface="Neue Haas Grotesk Text Pro" panose="020B0504020202020204" pitchFamily="34" charset="77"/>
              </a:defRPr>
            </a:lvl3pPr>
            <a:lvl4pPr>
              <a:defRPr sz="2000" baseline="0">
                <a:latin typeface="Neue Haas Grotesk Text Pro" panose="020B0504020202020204" pitchFamily="34" charset="77"/>
              </a:defRPr>
            </a:lvl4pPr>
            <a:lvl5pPr>
              <a:defRPr sz="2000" baseline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9F4E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2E35-E894-0471-6BB2-4093ACB9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99" y="1692876"/>
            <a:ext cx="11170509" cy="4445423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C2A6D-A730-6629-90E7-0422B70E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99" y="281849"/>
            <a:ext cx="11170509" cy="578764"/>
          </a:xfrm>
          <a:noFill/>
          <a:effectLst/>
        </p:spPr>
        <p:txBody>
          <a:bodyPr anchor="t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49873D-7F90-3186-08CC-4D2EDCBF7528}"/>
              </a:ext>
            </a:extLst>
          </p:cNvPr>
          <p:cNvSpPr/>
          <p:nvPr userDrawn="1"/>
        </p:nvSpPr>
        <p:spPr>
          <a:xfrm>
            <a:off x="11517148" y="6252364"/>
            <a:ext cx="540000" cy="540000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11DCCF-8731-91D2-61D4-1471AF0C9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37" y="6339801"/>
            <a:ext cx="1264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fld id="{143B1840-4BBE-8A44-8EC7-76C217C7A4CD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2B7D3-B5B2-E28D-7B44-4F0169946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852" y="6281692"/>
            <a:ext cx="2753360" cy="5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F9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6FFC10-C5D9-9164-52D2-6AD27990BD06}"/>
              </a:ext>
            </a:extLst>
          </p:cNvPr>
          <p:cNvSpPr/>
          <p:nvPr userDrawn="1"/>
        </p:nvSpPr>
        <p:spPr>
          <a:xfrm>
            <a:off x="1" y="254954"/>
            <a:ext cx="12192000" cy="560834"/>
          </a:xfrm>
          <a:prstGeom prst="rect">
            <a:avLst/>
          </a:prstGeom>
          <a:solidFill>
            <a:srgbClr val="F4EAE0"/>
          </a:solidFill>
          <a:ln w="3175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2E35-E894-0471-6BB2-4093ACB9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99" y="1692876"/>
            <a:ext cx="11170509" cy="4445423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C2A6D-A730-6629-90E7-0422B70E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99" y="281848"/>
            <a:ext cx="11170509" cy="1114465"/>
          </a:xfrm>
        </p:spPr>
        <p:txBody>
          <a:bodyPr anchor="t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49873D-7F90-3186-08CC-4D2EDCBF7528}"/>
              </a:ext>
            </a:extLst>
          </p:cNvPr>
          <p:cNvSpPr/>
          <p:nvPr userDrawn="1"/>
        </p:nvSpPr>
        <p:spPr>
          <a:xfrm>
            <a:off x="5708019" y="6259948"/>
            <a:ext cx="540000" cy="540000"/>
          </a:xfrm>
          <a:prstGeom prst="ellipse">
            <a:avLst/>
          </a:prstGeom>
          <a:solidFill>
            <a:srgbClr val="EFE1D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11DCCF-8731-91D2-61D4-1471AF0C9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842" y="6329456"/>
            <a:ext cx="1264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143B1840-4BBE-8A44-8EC7-76C217C7A4CD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958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A5B2FE12-BEFB-A890-B5AD-C448B4C10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88555-80A0-1545-CB6F-D023DBC0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29" y="1910662"/>
            <a:ext cx="9926336" cy="577081"/>
          </a:xfrm>
        </p:spPr>
        <p:txBody>
          <a:bodyPr wrap="square">
            <a:spAutoFit/>
          </a:bodyPr>
          <a:lstStyle>
            <a:lvl1pPr>
              <a:defRPr sz="3500" b="1" i="0" baseline="0">
                <a:latin typeface="Neue Haas Grotesk Text Pro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8051-1597-DDF0-2251-E2BEC0C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070" y="2842055"/>
            <a:ext cx="4726460" cy="3200400"/>
          </a:xfrm>
        </p:spPr>
        <p:txBody>
          <a:bodyPr>
            <a:normAutofit/>
          </a:bodyPr>
          <a:lstStyle>
            <a:lvl1pPr>
              <a:defRPr sz="2000" baseline="0">
                <a:latin typeface="Neue Haas Grotesk Text Pro" panose="020B0504020202020204" pitchFamily="34" charset="77"/>
              </a:defRPr>
            </a:lvl1pPr>
            <a:lvl2pPr>
              <a:defRPr sz="2000" baseline="0">
                <a:latin typeface="Neue Haas Grotesk Text Pro" panose="020B0504020202020204" pitchFamily="34" charset="77"/>
              </a:defRPr>
            </a:lvl2pPr>
            <a:lvl3pPr>
              <a:defRPr sz="2000" baseline="0">
                <a:latin typeface="Neue Haas Grotesk Text Pro" panose="020B0504020202020204" pitchFamily="34" charset="77"/>
              </a:defRPr>
            </a:lvl3pPr>
            <a:lvl4pPr>
              <a:defRPr sz="2000" baseline="0">
                <a:latin typeface="Neue Haas Grotesk Text Pro" panose="020B0504020202020204" pitchFamily="34" charset="77"/>
              </a:defRPr>
            </a:lvl4pPr>
            <a:lvl5pPr>
              <a:defRPr sz="2000" baseline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23D7E-B923-0393-85B4-3195D6DC5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0005" y="2842055"/>
            <a:ext cx="4726460" cy="3200400"/>
          </a:xfrm>
        </p:spPr>
        <p:txBody>
          <a:bodyPr>
            <a:normAutofit/>
          </a:bodyPr>
          <a:lstStyle>
            <a:lvl1pPr>
              <a:defRPr sz="2000" baseline="0">
                <a:latin typeface="Neue Haas Grotesk Text Pro" panose="020B0504020202020204" pitchFamily="34" charset="77"/>
              </a:defRPr>
            </a:lvl1pPr>
            <a:lvl2pPr>
              <a:defRPr sz="2000" baseline="0">
                <a:latin typeface="Neue Haas Grotesk Text Pro" panose="020B0504020202020204" pitchFamily="34" charset="77"/>
              </a:defRPr>
            </a:lvl2pPr>
            <a:lvl3pPr>
              <a:defRPr sz="2000" baseline="0">
                <a:latin typeface="Neue Haas Grotesk Text Pro" panose="020B0504020202020204" pitchFamily="34" charset="77"/>
              </a:defRPr>
            </a:lvl3pPr>
            <a:lvl4pPr>
              <a:defRPr sz="2000" baseline="0">
                <a:latin typeface="Neue Haas Grotesk Text Pro" panose="020B0504020202020204" pitchFamily="34" charset="77"/>
              </a:defRPr>
            </a:lvl4pPr>
            <a:lvl5pPr>
              <a:defRPr sz="2000" baseline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5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22A87139-EE61-3F4D-B3D1-5867C0025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84278-2E0A-DA6F-C721-71011AA7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29" y="1910661"/>
            <a:ext cx="9615743" cy="577081"/>
          </a:xfrm>
        </p:spPr>
        <p:txBody>
          <a:bodyPr wrap="square">
            <a:spAutoFit/>
          </a:bodyPr>
          <a:lstStyle>
            <a:lvl1pPr>
              <a:defRPr sz="3500" b="1" i="0" baseline="0">
                <a:latin typeface="Neue Haas Grotesk Text Pro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7710D7-D420-2B0D-85FA-BBB3998B4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069" y="2842055"/>
            <a:ext cx="4578179" cy="3200400"/>
          </a:xfrm>
        </p:spPr>
        <p:txBody>
          <a:bodyPr>
            <a:normAutofit/>
          </a:bodyPr>
          <a:lstStyle>
            <a:lvl1pPr>
              <a:defRPr sz="2000" baseline="0">
                <a:latin typeface="Neue Haas Grotesk Text Pro" panose="020B0504020202020204" pitchFamily="34" charset="77"/>
              </a:defRPr>
            </a:lvl1pPr>
            <a:lvl2pPr>
              <a:defRPr sz="2000" baseline="0">
                <a:latin typeface="Neue Haas Grotesk Text Pro" panose="020B0504020202020204" pitchFamily="34" charset="77"/>
              </a:defRPr>
            </a:lvl2pPr>
            <a:lvl3pPr>
              <a:defRPr sz="2000" baseline="0">
                <a:latin typeface="Neue Haas Grotesk Text Pro" panose="020B0504020202020204" pitchFamily="34" charset="77"/>
              </a:defRPr>
            </a:lvl3pPr>
            <a:lvl4pPr>
              <a:defRPr sz="2000" baseline="0">
                <a:latin typeface="Neue Haas Grotesk Text Pro" panose="020B0504020202020204" pitchFamily="34" charset="77"/>
              </a:defRPr>
            </a:lvl4pPr>
            <a:lvl5pPr>
              <a:defRPr sz="2000" baseline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01784A3-015C-4C9A-E1FA-80BAE27CB70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457693" y="2842055"/>
            <a:ext cx="4578179" cy="3200400"/>
          </a:xfrm>
        </p:spPr>
        <p:txBody>
          <a:bodyPr>
            <a:normAutofit/>
          </a:bodyPr>
          <a:lstStyle>
            <a:lvl1pPr>
              <a:defRPr sz="2000" baseline="0">
                <a:latin typeface="Neue Haas Grotesk Text Pro" panose="020B0504020202020204" pitchFamily="34" charset="77"/>
              </a:defRPr>
            </a:lvl1pPr>
            <a:lvl2pPr>
              <a:defRPr sz="2000" baseline="0">
                <a:latin typeface="Neue Haas Grotesk Text Pro" panose="020B0504020202020204" pitchFamily="34" charset="77"/>
              </a:defRPr>
            </a:lvl2pPr>
            <a:lvl3pPr>
              <a:defRPr sz="2000" baseline="0">
                <a:latin typeface="Neue Haas Grotesk Text Pro" panose="020B0504020202020204" pitchFamily="34" charset="77"/>
              </a:defRPr>
            </a:lvl3pPr>
            <a:lvl4pPr>
              <a:defRPr sz="2000" baseline="0">
                <a:latin typeface="Neue Haas Grotesk Text Pro" panose="020B0504020202020204" pitchFamily="34" charset="77"/>
              </a:defRPr>
            </a:lvl4pPr>
            <a:lvl5pPr>
              <a:defRPr sz="2000" baseline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5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pink background&#10;&#10;Description automatically generated">
            <a:extLst>
              <a:ext uri="{FF2B5EF4-FFF2-40B4-BE49-F238E27FC236}">
                <a16:creationId xmlns:a16="http://schemas.microsoft.com/office/drawing/2014/main" id="{717695DB-47D3-E2F0-0A68-B7668C04D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2E35-E894-0471-6BB2-4093ACB9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600" y="2879174"/>
            <a:ext cx="11380573" cy="325912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  <a:latin typeface="Neue Haas Grotesk Text Pro" panose="020B05040202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C2A6D-A730-6629-90E7-0422B70E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29" y="1919804"/>
            <a:ext cx="11380573" cy="558799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Neue Haas Grotesk Text Pro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A8D7B-9CE2-0CC1-9C64-5E460ED16E1D}"/>
              </a:ext>
            </a:extLst>
          </p:cNvPr>
          <p:cNvSpPr txBox="1"/>
          <p:nvPr userDrawn="1"/>
        </p:nvSpPr>
        <p:spPr>
          <a:xfrm>
            <a:off x="12314583" y="3786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tatue&#10;&#10;Description automatically generated">
            <a:extLst>
              <a:ext uri="{FF2B5EF4-FFF2-40B4-BE49-F238E27FC236}">
                <a16:creationId xmlns:a16="http://schemas.microsoft.com/office/drawing/2014/main" id="{679066A8-2002-030F-98BA-B15E52F2C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" y="0"/>
            <a:ext cx="12190495" cy="68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BD510-34EA-DBAF-419B-25EF29F9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BA1F9-4C9C-B5AF-9EE2-202D4EF1C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03FD6-824E-6509-A916-1F88A40FD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5B45-FB03-4C5D-AF72-B6FDA2ED8F8E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2BDF0-B403-A920-E0D9-85A0A2DB3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F3BAA-8545-D73F-5693-41B533133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1840-4BBE-8A44-8EC7-76C217C7A4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01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2" r:id="rId5"/>
    <p:sldLayoutId id="2147483653" r:id="rId6"/>
    <p:sldLayoutId id="2147483654" r:id="rId7"/>
    <p:sldLayoutId id="2147483655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7.png"/><Relationship Id="rId5" Type="http://schemas.microsoft.com/office/2007/relationships/media" Target="../media/media3.mp4"/><Relationship Id="rId10" Type="http://schemas.openxmlformats.org/officeDocument/2006/relationships/notesSlide" Target="../notesSlides/notesSlide16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2993A-ACEC-80C7-51A5-63B530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F4E184-F842-6CF6-4149-53A09C225F7E}"/>
              </a:ext>
            </a:extLst>
          </p:cNvPr>
          <p:cNvSpPr/>
          <p:nvPr/>
        </p:nvSpPr>
        <p:spPr>
          <a:xfrm>
            <a:off x="-142875" y="1"/>
            <a:ext cx="12314171" cy="7096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=-----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6496E49-3117-99C7-1659-B15712572E41}"/>
              </a:ext>
            </a:extLst>
          </p:cNvPr>
          <p:cNvSpPr/>
          <p:nvPr/>
        </p:nvSpPr>
        <p:spPr>
          <a:xfrm>
            <a:off x="-17756" y="57476"/>
            <a:ext cx="12096000" cy="612000"/>
          </a:xfrm>
          <a:prstGeom prst="roundRect">
            <a:avLst>
              <a:gd name="adj" fmla="val 38193"/>
            </a:avLst>
          </a:prstGeom>
          <a:solidFill>
            <a:srgbClr val="8C3B23"/>
          </a:solidFill>
          <a:ln>
            <a:solidFill>
              <a:srgbClr val="8C3B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29D92D1-2E7F-0520-4A3C-5616E8F1C342}"/>
              </a:ext>
            </a:extLst>
          </p:cNvPr>
          <p:cNvSpPr txBox="1">
            <a:spLocks/>
          </p:cNvSpPr>
          <p:nvPr/>
        </p:nvSpPr>
        <p:spPr>
          <a:xfrm>
            <a:off x="760129" y="5517051"/>
            <a:ext cx="11170509" cy="7017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7500"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GB" sz="2800" b="0" dirty="0">
                <a:ln w="0"/>
                <a:solidFill>
                  <a:schemeClr val="bg1"/>
                </a:solidFill>
                <a:latin typeface="Fira Sans SemiBold" panose="020B0603050000020004" pitchFamily="34" charset="0"/>
              </a:rPr>
              <a:t>Adam Hartshorne ,  Allen Paul , Tony Shardlow &amp; Neill D. F. Campbell 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66427D6-A48D-DD22-392B-8E29BC87ECBD}"/>
              </a:ext>
            </a:extLst>
          </p:cNvPr>
          <p:cNvSpPr txBox="1">
            <a:spLocks/>
          </p:cNvSpPr>
          <p:nvPr/>
        </p:nvSpPr>
        <p:spPr>
          <a:xfrm>
            <a:off x="322192" y="750248"/>
            <a:ext cx="11170509" cy="7017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chemeClr val="bg1"/>
                </a:solidFill>
                <a:latin typeface="Fira Sans" panose="020B0503050000020004" pitchFamily="34" charset="0"/>
              </a:rPr>
              <a:t>Correspondence-Free Interpolation &amp; Matching of Articulated 3D Shapes using Compressed Normal Cycles</a:t>
            </a:r>
            <a:endParaRPr lang="en-GB" sz="2800" dirty="0">
              <a:ln w="0">
                <a:noFill/>
              </a:ln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5C59BA-8453-192C-6F5D-F1DFD5614B6F}"/>
              </a:ext>
            </a:extLst>
          </p:cNvPr>
          <p:cNvSpPr txBox="1">
            <a:spLocks/>
          </p:cNvSpPr>
          <p:nvPr/>
        </p:nvSpPr>
        <p:spPr>
          <a:xfrm>
            <a:off x="-548" y="57476"/>
            <a:ext cx="12096000" cy="7017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latin typeface="Fira Sans" panose="020B0503050000020004" pitchFamily="34" charset="0"/>
              </a:rPr>
              <a:t>Curvature Enthusiasm</a:t>
            </a:r>
            <a:endParaRPr lang="en-GB" sz="4400" dirty="0">
              <a:ln w="0">
                <a:noFill/>
              </a:ln>
              <a:latin typeface="Fira Sans" panose="020B05030500000200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0E082C-8F19-F2FF-256C-753A0D9F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4" y="6153590"/>
            <a:ext cx="11367511" cy="7017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FDB117-DAB1-5335-4281-CC5DE553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822" y="1656199"/>
            <a:ext cx="8720564" cy="3962613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07BD03D-432E-1E18-CC5E-9A94401265AD}"/>
              </a:ext>
            </a:extLst>
          </p:cNvPr>
          <p:cNvSpPr/>
          <p:nvPr/>
        </p:nvSpPr>
        <p:spPr>
          <a:xfrm>
            <a:off x="-17756" y="57476"/>
            <a:ext cx="12096000" cy="1440000"/>
          </a:xfrm>
          <a:prstGeom prst="roundRect">
            <a:avLst/>
          </a:prstGeom>
          <a:noFill/>
          <a:ln w="38100">
            <a:solidFill>
              <a:srgbClr val="93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03F24B-5FE4-0240-E072-87A015C8128D}"/>
              </a:ext>
            </a:extLst>
          </p:cNvPr>
          <p:cNvSpPr/>
          <p:nvPr/>
        </p:nvSpPr>
        <p:spPr>
          <a:xfrm>
            <a:off x="-17848" y="580414"/>
            <a:ext cx="12096000" cy="105631"/>
          </a:xfrm>
          <a:prstGeom prst="rect">
            <a:avLst/>
          </a:prstGeom>
          <a:solidFill>
            <a:srgbClr val="8C3B23"/>
          </a:solidFill>
          <a:ln>
            <a:solidFill>
              <a:srgbClr val="93473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3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FE904-71BD-C08D-0DE6-FB35DF13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D670D-254E-E3CE-1D8D-DCC74CD9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Normal Cycles – Intuition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462747-0842-83B7-D359-191B2BF4C1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8C10-07E1-3013-28B7-BFE6DA1D3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69" y="6338420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106620-D1B8-12CF-8F02-59C31FA8923F}"/>
              </a:ext>
            </a:extLst>
          </p:cNvPr>
          <p:cNvSpPr/>
          <p:nvPr/>
        </p:nvSpPr>
        <p:spPr>
          <a:xfrm>
            <a:off x="9640227" y="4529274"/>
            <a:ext cx="2513119" cy="631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FD6EC0-3B82-30E7-E508-23CFFE60DB5E}"/>
              </a:ext>
            </a:extLst>
          </p:cNvPr>
          <p:cNvSpPr/>
          <p:nvPr/>
        </p:nvSpPr>
        <p:spPr>
          <a:xfrm>
            <a:off x="6679637" y="4701737"/>
            <a:ext cx="2187272" cy="392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A771B-73C7-A74A-23C5-A4C4F7322162}"/>
              </a:ext>
            </a:extLst>
          </p:cNvPr>
          <p:cNvSpPr txBox="1"/>
          <p:nvPr/>
        </p:nvSpPr>
        <p:spPr>
          <a:xfrm>
            <a:off x="4713005" y="3782766"/>
            <a:ext cx="293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400" b="1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Bundle of Normals</a:t>
            </a:r>
            <a:endParaRPr lang="en-US" sz="2400" b="1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pic>
        <p:nvPicPr>
          <p:cNvPr id="14" name="Picture 13" descr="A green circle with blue dots and lines&#10;&#10;AI-generated content may be incorrect.">
            <a:extLst>
              <a:ext uri="{FF2B5EF4-FFF2-40B4-BE49-F238E27FC236}">
                <a16:creationId xmlns:a16="http://schemas.microsoft.com/office/drawing/2014/main" id="{B5D13E22-9A9D-F327-8A13-00DAC5AA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326" y="851402"/>
            <a:ext cx="9659348" cy="2925014"/>
          </a:xfrm>
          <a:prstGeom prst="rect">
            <a:avLst/>
          </a:prstGeom>
        </p:spPr>
      </p:pic>
      <p:pic>
        <p:nvPicPr>
          <p:cNvPr id="16" name="Picture 15" descr="A screen shot of a screen&#10;&#10;AI-generated content may be incorrect.">
            <a:extLst>
              <a:ext uri="{FF2B5EF4-FFF2-40B4-BE49-F238E27FC236}">
                <a16:creationId xmlns:a16="http://schemas.microsoft.com/office/drawing/2014/main" id="{F3A826C6-B0CB-9A8D-9391-49FBA6286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401" y="4168978"/>
            <a:ext cx="5871198" cy="24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2A5FC-587F-0DAC-D89D-4B623FB14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8E85A8-8C91-7557-CDC8-96DC0ECB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Normal Cycles – The </a:t>
            </a:r>
            <a:r>
              <a:rPr lang="en-GB" dirty="0" err="1"/>
              <a:t>Mathsy</a:t>
            </a:r>
            <a:r>
              <a:rPr lang="en-GB" dirty="0"/>
              <a:t> Bit !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231D60-683A-736E-F64B-8A2DD76725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D00C-D1E7-6C1C-4964-C0259A4EC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69" y="6338420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6557DA-BBD0-E490-331C-8AC9E5FA84C1}"/>
              </a:ext>
            </a:extLst>
          </p:cNvPr>
          <p:cNvSpPr/>
          <p:nvPr/>
        </p:nvSpPr>
        <p:spPr>
          <a:xfrm>
            <a:off x="3906982" y="1371039"/>
            <a:ext cx="4968428" cy="751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A6D85-9FB0-6258-E996-BCCAE16C4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87" y="941379"/>
            <a:ext cx="10062394" cy="38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4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68DCC-2631-4033-1FF1-0A4317CF6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8DA832-EC06-41D7-CB86-8DD3F534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87" y="941379"/>
            <a:ext cx="10062394" cy="38644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963049-AA2F-8C78-D9FD-C9676BB1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Normal Cycles – The </a:t>
            </a:r>
            <a:r>
              <a:rPr lang="en-GB" dirty="0" err="1"/>
              <a:t>Mathsy</a:t>
            </a:r>
            <a:r>
              <a:rPr lang="en-GB" dirty="0"/>
              <a:t> Bit !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A4DEF2-D5A6-2000-802A-72B5DA8EF85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F7423-FD11-E086-2639-9CDEE0598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69" y="6338420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9799575-3926-69CF-4446-47D57ED63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420" y="5458890"/>
            <a:ext cx="7086600" cy="5461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9C07349-E064-98AC-33A0-5C8B919DC5E2}"/>
              </a:ext>
            </a:extLst>
          </p:cNvPr>
          <p:cNvSpPr txBox="1"/>
          <p:nvPr/>
        </p:nvSpPr>
        <p:spPr>
          <a:xfrm>
            <a:off x="922589" y="4983559"/>
            <a:ext cx="392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400" b="1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NC Matching Metric</a:t>
            </a:r>
            <a:endParaRPr lang="en-US" sz="2400" b="1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B38E68-F949-C819-D165-583293155326}"/>
              </a:ext>
            </a:extLst>
          </p:cNvPr>
          <p:cNvSpPr>
            <a:spLocks/>
          </p:cNvSpPr>
          <p:nvPr/>
        </p:nvSpPr>
        <p:spPr>
          <a:xfrm>
            <a:off x="3345040" y="2098092"/>
            <a:ext cx="1530000" cy="153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36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88043-20AA-F242-CDB5-7132A3698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DF4B7C-B188-E7D4-6B99-93E7644BB6E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6C163-1EB9-D910-50BC-F28C8B52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Compressed Representation of Normal Cycles</a:t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A1453-5735-EABC-B9BD-CD71ABF24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73" y="6342676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373712-38D3-1940-72D8-488871422090}"/>
              </a:ext>
            </a:extLst>
          </p:cNvPr>
          <p:cNvSpPr/>
          <p:nvPr/>
        </p:nvSpPr>
        <p:spPr>
          <a:xfrm>
            <a:off x="832337" y="763614"/>
            <a:ext cx="10433539" cy="4063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6F709-EB82-5CA5-78AA-100D7551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4" y="1152508"/>
            <a:ext cx="3252811" cy="455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C1F4C-0D50-DA37-9581-0FE760E80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78" y="1159652"/>
            <a:ext cx="3562376" cy="4538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CC4F8-D2A9-B30C-A4C9-E044F5D82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054" y="1159652"/>
            <a:ext cx="3529038" cy="45386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F714E6-C37C-F0BA-16BA-34698BA30A0F}"/>
              </a:ext>
            </a:extLst>
          </p:cNvPr>
          <p:cNvSpPr>
            <a:spLocks/>
          </p:cNvSpPr>
          <p:nvPr/>
        </p:nvSpPr>
        <p:spPr>
          <a:xfrm>
            <a:off x="9617256" y="3314699"/>
            <a:ext cx="1530000" cy="2383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5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92BF-8AAC-1E30-51D3-9226B0334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baby's body&#10;&#10;AI-generated content may be incorrect.">
            <a:extLst>
              <a:ext uri="{FF2B5EF4-FFF2-40B4-BE49-F238E27FC236}">
                <a16:creationId xmlns:a16="http://schemas.microsoft.com/office/drawing/2014/main" id="{E84C18B5-F8E8-3A50-A734-A6AEE1CE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173" y="413945"/>
            <a:ext cx="3975100" cy="6375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271270-4688-68CC-F8ED-EB41DCD1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Compressed Normal Cycles Performance</a:t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C53C2-302D-C772-E1CB-045EB7A89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73" y="6342676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A2CC5-52A5-6FD4-8083-6CC332C33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57" y="758433"/>
            <a:ext cx="8040376" cy="555664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B5DC117-1845-D7D2-3519-8CC9DC600EE1}"/>
              </a:ext>
            </a:extLst>
          </p:cNvPr>
          <p:cNvSpPr>
            <a:spLocks/>
          </p:cNvSpPr>
          <p:nvPr/>
        </p:nvSpPr>
        <p:spPr>
          <a:xfrm>
            <a:off x="5102410" y="4055487"/>
            <a:ext cx="475200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10E9-82DB-90A6-53D1-7111B07DC7BB}"/>
              </a:ext>
            </a:extLst>
          </p:cNvPr>
          <p:cNvSpPr>
            <a:spLocks/>
          </p:cNvSpPr>
          <p:nvPr/>
        </p:nvSpPr>
        <p:spPr>
          <a:xfrm>
            <a:off x="8415334" y="2092633"/>
            <a:ext cx="1085850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2DE8BB-3ACE-CE0F-3D83-884802C2E994}"/>
              </a:ext>
            </a:extLst>
          </p:cNvPr>
          <p:cNvSpPr>
            <a:spLocks/>
          </p:cNvSpPr>
          <p:nvPr/>
        </p:nvSpPr>
        <p:spPr>
          <a:xfrm>
            <a:off x="5083354" y="5165153"/>
            <a:ext cx="475200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337D83-5AA1-049A-43D7-FABA265C796C}"/>
              </a:ext>
            </a:extLst>
          </p:cNvPr>
          <p:cNvSpPr>
            <a:spLocks/>
          </p:cNvSpPr>
          <p:nvPr/>
        </p:nvSpPr>
        <p:spPr>
          <a:xfrm>
            <a:off x="8343899" y="4220278"/>
            <a:ext cx="1085849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B2199B-7F13-B4A0-7A67-E911A56A4D3C}"/>
              </a:ext>
            </a:extLst>
          </p:cNvPr>
          <p:cNvSpPr>
            <a:spLocks/>
          </p:cNvSpPr>
          <p:nvPr/>
        </p:nvSpPr>
        <p:spPr>
          <a:xfrm>
            <a:off x="8353415" y="6330074"/>
            <a:ext cx="1085849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118FE2-95B9-79D2-41F7-7E4B95817803}"/>
              </a:ext>
            </a:extLst>
          </p:cNvPr>
          <p:cNvSpPr>
            <a:spLocks/>
          </p:cNvSpPr>
          <p:nvPr/>
        </p:nvSpPr>
        <p:spPr>
          <a:xfrm>
            <a:off x="5092875" y="5331841"/>
            <a:ext cx="475200" cy="473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8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2" animBg="1"/>
      <p:bldP spid="12" grpId="0" animBg="1"/>
      <p:bldP spid="12" grpId="2" animBg="1"/>
      <p:bldP spid="13" grpId="0" animBg="1"/>
      <p:bldP spid="13" grpId="2" animBg="1"/>
      <p:bldP spid="14" grpId="0" animBg="1"/>
      <p:bldP spid="14" grpId="2" animBg="1"/>
      <p:bldP spid="16" grpId="0" animBg="1"/>
      <p:bldP spid="16" grpId="2" animBg="1"/>
      <p:bldP spid="17" grpId="0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AEB264-70ED-0799-F2BA-2F7DCE90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Quantitative Results - Summary</a:t>
            </a:r>
            <a:endParaRPr lang="en-US" dirty="0">
              <a:latin typeface="Fira Sans" panose="020B0503050000020004" pitchFamily="34" charset="0"/>
            </a:endParaRP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5855D88-F99D-F9F4-8874-D803EFB2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6" y="1524375"/>
            <a:ext cx="11608887" cy="3530375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A85BBD-86CB-EE85-5399-8563A4B6464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3852B7E-7B22-9198-1CB2-A0E6757AD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75" y="6333715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D28F73-0057-8589-16AF-B297621C0765}"/>
              </a:ext>
            </a:extLst>
          </p:cNvPr>
          <p:cNvSpPr>
            <a:spLocks/>
          </p:cNvSpPr>
          <p:nvPr/>
        </p:nvSpPr>
        <p:spPr>
          <a:xfrm>
            <a:off x="1371600" y="1385454"/>
            <a:ext cx="2175164" cy="775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723BBA-6394-3695-9C3A-25FF7AE05E17}"/>
              </a:ext>
            </a:extLst>
          </p:cNvPr>
          <p:cNvSpPr>
            <a:spLocks/>
          </p:cNvSpPr>
          <p:nvPr/>
        </p:nvSpPr>
        <p:spPr>
          <a:xfrm>
            <a:off x="5278572" y="1371599"/>
            <a:ext cx="2175164" cy="775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EE427E-6361-D072-46E2-F9462E7034C9}"/>
              </a:ext>
            </a:extLst>
          </p:cNvPr>
          <p:cNvSpPr>
            <a:spLocks/>
          </p:cNvSpPr>
          <p:nvPr/>
        </p:nvSpPr>
        <p:spPr>
          <a:xfrm>
            <a:off x="9033152" y="1371597"/>
            <a:ext cx="2175164" cy="775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3B3C88-4118-D91C-6AE2-BA5167003F34}"/>
              </a:ext>
            </a:extLst>
          </p:cNvPr>
          <p:cNvSpPr>
            <a:spLocks/>
          </p:cNvSpPr>
          <p:nvPr/>
        </p:nvSpPr>
        <p:spPr>
          <a:xfrm>
            <a:off x="676151" y="3962406"/>
            <a:ext cx="3646467" cy="775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7C2E57-6CF8-5502-EBA9-C11F01E36894}"/>
              </a:ext>
            </a:extLst>
          </p:cNvPr>
          <p:cNvSpPr>
            <a:spLocks/>
          </p:cNvSpPr>
          <p:nvPr/>
        </p:nvSpPr>
        <p:spPr>
          <a:xfrm>
            <a:off x="124691" y="2493818"/>
            <a:ext cx="651163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13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osca_centaur_animation">
            <a:hlinkClick r:id="" action="ppaction://media"/>
            <a:extLst>
              <a:ext uri="{FF2B5EF4-FFF2-40B4-BE49-F238E27FC236}">
                <a16:creationId xmlns:a16="http://schemas.microsoft.com/office/drawing/2014/main" id="{55BE4E55-50CC-FB51-DB89-4D9381D71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4208" t="5491" r="14147" b="6245"/>
          <a:stretch>
            <a:fillRect/>
          </a:stretch>
        </p:blipFill>
        <p:spPr>
          <a:xfrm>
            <a:off x="5402301" y="1026197"/>
            <a:ext cx="4226952" cy="29291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B3DBA2-84E8-86F5-315E-816F4747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208" y="133846"/>
            <a:ext cx="3460984" cy="57876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92D050"/>
                </a:solidFill>
              </a:rPr>
              <a:t>SCLERP</a:t>
            </a:r>
            <a:r>
              <a:rPr lang="en-GB" dirty="0"/>
              <a:t> vs </a:t>
            </a:r>
            <a:r>
              <a:rPr lang="en-GB" dirty="0">
                <a:solidFill>
                  <a:srgbClr val="C00000"/>
                </a:solidFill>
              </a:rPr>
              <a:t>SLERP</a:t>
            </a:r>
            <a:r>
              <a:rPr lang="en-GB" sz="3200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3C38A-63F8-8EAB-B1C3-09D585771F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72314-09D6-2619-DCD8-BA8CDC7AB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60" y="6347759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slerp_vs_sclerp">
            <a:hlinkClick r:id="" action="ppaction://media"/>
            <a:extLst>
              <a:ext uri="{FF2B5EF4-FFF2-40B4-BE49-F238E27FC236}">
                <a16:creationId xmlns:a16="http://schemas.microsoft.com/office/drawing/2014/main" id="{6604D983-20A7-34F9-FB0C-CAFC17116D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27753" t="-68" r="29643" b="2190"/>
          <a:stretch>
            <a:fillRect/>
          </a:stretch>
        </p:blipFill>
        <p:spPr>
          <a:xfrm>
            <a:off x="1344035" y="1141600"/>
            <a:ext cx="3792795" cy="490116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0CBE558-F689-3906-7CF9-C75F8A26F904}"/>
              </a:ext>
            </a:extLst>
          </p:cNvPr>
          <p:cNvSpPr txBox="1">
            <a:spLocks/>
          </p:cNvSpPr>
          <p:nvPr/>
        </p:nvSpPr>
        <p:spPr>
          <a:xfrm>
            <a:off x="6711494" y="133846"/>
            <a:ext cx="4702070" cy="57876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TOSCA Interpolations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E9EC2-FB6E-D8E3-4114-574928F858ED}"/>
              </a:ext>
            </a:extLst>
          </p:cNvPr>
          <p:cNvSpPr/>
          <p:nvPr/>
        </p:nvSpPr>
        <p:spPr>
          <a:xfrm>
            <a:off x="300038" y="1157900"/>
            <a:ext cx="1300162" cy="8852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321452-2906-AD31-F4F2-13A6AE7F1241}"/>
              </a:ext>
            </a:extLst>
          </p:cNvPr>
          <p:cNvCxnSpPr>
            <a:cxnSpLocks/>
          </p:cNvCxnSpPr>
          <p:nvPr/>
        </p:nvCxnSpPr>
        <p:spPr>
          <a:xfrm>
            <a:off x="5843591" y="1543054"/>
            <a:ext cx="0" cy="43291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osca_dog_animation">
            <a:hlinkClick r:id="" action="ppaction://media"/>
            <a:extLst>
              <a:ext uri="{FF2B5EF4-FFF2-40B4-BE49-F238E27FC236}">
                <a16:creationId xmlns:a16="http://schemas.microsoft.com/office/drawing/2014/main" id="{A5DAF4DF-FA14-B850-7E91-629DB77D56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32031" t="4760" r="22342" b="12830"/>
          <a:stretch>
            <a:fillRect/>
          </a:stretch>
        </p:blipFill>
        <p:spPr>
          <a:xfrm>
            <a:off x="9020758" y="698017"/>
            <a:ext cx="3058194" cy="3107090"/>
          </a:xfrm>
          <a:prstGeom prst="rect">
            <a:avLst/>
          </a:prstGeom>
        </p:spPr>
      </p:pic>
      <p:pic>
        <p:nvPicPr>
          <p:cNvPr id="14" name="tosca_cat">
            <a:hlinkClick r:id="" action="ppaction://media"/>
            <a:extLst>
              <a:ext uri="{FF2B5EF4-FFF2-40B4-BE49-F238E27FC236}">
                <a16:creationId xmlns:a16="http://schemas.microsoft.com/office/drawing/2014/main" id="{AE3A0121-BAD8-95BD-B6C3-8B66078025F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9440" t="19164" b="11270"/>
          <a:stretch>
            <a:fillRect/>
          </a:stretch>
        </p:blipFill>
        <p:spPr>
          <a:xfrm>
            <a:off x="6685818" y="4238491"/>
            <a:ext cx="4564493" cy="19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3DBA2-84E8-86F5-315E-816F4747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Kids Result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3C38A-63F8-8EAB-B1C3-09D585771F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72314-09D6-2619-DCD8-BA8CDC7AB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260" y="6347759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A2025-Showcase">
            <a:hlinkClick r:id="" action="ppaction://media"/>
            <a:extLst>
              <a:ext uri="{FF2B5EF4-FFF2-40B4-BE49-F238E27FC236}">
                <a16:creationId xmlns:a16="http://schemas.microsoft.com/office/drawing/2014/main" id="{7CAB8317-E5A4-8C08-70E5-51D894086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1294" y="860613"/>
            <a:ext cx="9329411" cy="52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C7C7-386D-CCBD-55DF-12C797499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05" y="4332490"/>
            <a:ext cx="2525510" cy="2525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B3DBA2-84E8-86F5-315E-816F4747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62" y="1321598"/>
            <a:ext cx="5160332" cy="439266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ira Sans SemiBold" panose="020B06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Curvature Enthusiasm delivers</a:t>
            </a:r>
            <a:endParaRPr lang="en-GB" sz="2000" dirty="0">
              <a:solidFill>
                <a:srgbClr val="00B050"/>
              </a:solidFill>
              <a:latin typeface="Fira Sans SemiBold" panose="020B0603050000020004" pitchFamily="34" charset="0"/>
              <a:ea typeface="Inter" panose="02000503000000020004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EBC72-739A-F5DC-7DD5-77357D081F68}"/>
              </a:ext>
            </a:extLst>
          </p:cNvPr>
          <p:cNvSpPr txBox="1"/>
          <p:nvPr/>
        </p:nvSpPr>
        <p:spPr>
          <a:xfrm>
            <a:off x="365060" y="3855204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 SemiBold" panose="020B06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Limitations &amp; Future Work</a:t>
            </a:r>
            <a:endParaRPr lang="en-US" sz="2000" dirty="0">
              <a:solidFill>
                <a:schemeClr val="bg1"/>
              </a:solidFill>
              <a:latin typeface="Fira Sans SemiBold" panose="020B06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8D7E9-F46F-BA3F-3716-34C4F911E457}"/>
              </a:ext>
            </a:extLst>
          </p:cNvPr>
          <p:cNvCxnSpPr/>
          <p:nvPr/>
        </p:nvCxnSpPr>
        <p:spPr>
          <a:xfrm>
            <a:off x="6191250" y="1396313"/>
            <a:ext cx="0" cy="49949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100CED-6455-CA98-DD24-01FDBCF34D16}"/>
              </a:ext>
            </a:extLst>
          </p:cNvPr>
          <p:cNvSpPr txBox="1"/>
          <p:nvPr/>
        </p:nvSpPr>
        <p:spPr>
          <a:xfrm>
            <a:off x="6494550" y="1315574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b="1" dirty="0">
                <a:solidFill>
                  <a:srgbClr val="2972B5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Read the Paper</a:t>
            </a:r>
            <a:endParaRPr lang="en-US" sz="2000" b="1" dirty="0">
              <a:solidFill>
                <a:srgbClr val="2972B5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5FD59-1718-2328-FBF5-6EC0D5F18098}"/>
              </a:ext>
            </a:extLst>
          </p:cNvPr>
          <p:cNvSpPr txBox="1"/>
          <p:nvPr/>
        </p:nvSpPr>
        <p:spPr>
          <a:xfrm>
            <a:off x="6494550" y="2461357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b="1" dirty="0">
                <a:solidFill>
                  <a:srgbClr val="2972B5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Explore the Code</a:t>
            </a:r>
            <a:endParaRPr lang="en-US" sz="2000" b="1" dirty="0">
              <a:solidFill>
                <a:srgbClr val="2972B5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4D72F-88A3-EF7C-4B47-E3488CBBAD5C}"/>
              </a:ext>
            </a:extLst>
          </p:cNvPr>
          <p:cNvSpPr txBox="1"/>
          <p:nvPr/>
        </p:nvSpPr>
        <p:spPr>
          <a:xfrm>
            <a:off x="6494550" y="3631166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b="1" dirty="0">
                <a:solidFill>
                  <a:srgbClr val="2972B5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Contact Us</a:t>
            </a:r>
            <a:endParaRPr lang="en-US" sz="2000" b="1" dirty="0">
              <a:solidFill>
                <a:srgbClr val="2972B5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66AD3-67DA-6066-1AB7-8008B3D06BA7}"/>
              </a:ext>
            </a:extLst>
          </p:cNvPr>
          <p:cNvSpPr txBox="1"/>
          <p:nvPr/>
        </p:nvSpPr>
        <p:spPr>
          <a:xfrm>
            <a:off x="7208184" y="4000342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ath35@bath.ac.uk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9601E-B1F4-22B5-240D-C4A3888039A8}"/>
              </a:ext>
            </a:extLst>
          </p:cNvPr>
          <p:cNvSpPr txBox="1"/>
          <p:nvPr/>
        </p:nvSpPr>
        <p:spPr>
          <a:xfrm>
            <a:off x="7208184" y="2876322"/>
            <a:ext cx="5072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github.com/neural-geometric-shape-models/curvature-enthusiasm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83777B-16EA-CE59-7573-4374F1F5D767}"/>
              </a:ext>
            </a:extLst>
          </p:cNvPr>
          <p:cNvSpPr txBox="1"/>
          <p:nvPr/>
        </p:nvSpPr>
        <p:spPr>
          <a:xfrm>
            <a:off x="7208184" y="1764729"/>
            <a:ext cx="537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curvature-enthusiasm.github.io/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4D719A5-1445-E03A-42D4-C14B8E28D4BD}"/>
              </a:ext>
            </a:extLst>
          </p:cNvPr>
          <p:cNvSpPr txBox="1">
            <a:spLocks/>
          </p:cNvSpPr>
          <p:nvPr/>
        </p:nvSpPr>
        <p:spPr>
          <a:xfrm>
            <a:off x="233820" y="321266"/>
            <a:ext cx="11170509" cy="1114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+mj-cs"/>
              </a:defRPr>
            </a:lvl1pPr>
          </a:lstStyle>
          <a:p>
            <a:pPr defTabSz="914172"/>
            <a:r>
              <a:rPr lang="en-GB" sz="3200" dirty="0">
                <a:ea typeface="Inter" panose="02000503000000020004" pitchFamily="2" charset="0"/>
                <a:cs typeface="Arimo" panose="020B0604020202020204" pitchFamily="34" charset="0"/>
              </a:rPr>
              <a:t>Key Takeaways &amp; Future Work</a:t>
            </a:r>
            <a:endParaRPr lang="en-US" sz="3200" dirty="0"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983477D-D098-1A02-B431-DB6F18A5E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394" y="2853022"/>
            <a:ext cx="511981" cy="49918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50F7A6E-1CAE-0182-0E41-967795F11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3395" y="4017315"/>
            <a:ext cx="535944" cy="40195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8451849-CE6E-CDBE-915D-4F6171A61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91046" y="1692536"/>
            <a:ext cx="528292" cy="528292"/>
          </a:xfrm>
          <a:prstGeom prst="rect">
            <a:avLst/>
          </a:prstGeom>
        </p:spPr>
      </p:pic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31D0A335-426B-7887-5008-94B8C1B83BE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CA936-8034-1B2F-9C71-3DA01E407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2259" y="6334631"/>
            <a:ext cx="726141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DE50F-F346-9433-4C70-884D3569843F}"/>
              </a:ext>
            </a:extLst>
          </p:cNvPr>
          <p:cNvSpPr txBox="1"/>
          <p:nvPr/>
        </p:nvSpPr>
        <p:spPr>
          <a:xfrm>
            <a:off x="877261" y="1898708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Accurate Dense Matching</a:t>
            </a:r>
            <a:endParaRPr lang="en-GB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D3AC17-CEAC-2D4F-2F8C-F68E0D8B6253}"/>
              </a:ext>
            </a:extLst>
          </p:cNvPr>
          <p:cNvSpPr/>
          <p:nvPr/>
        </p:nvSpPr>
        <p:spPr>
          <a:xfrm>
            <a:off x="651809" y="2009496"/>
            <a:ext cx="90000" cy="9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A49D7D-B991-236E-8856-19F65B4FEFB1}"/>
              </a:ext>
            </a:extLst>
          </p:cNvPr>
          <p:cNvSpPr txBox="1"/>
          <p:nvPr/>
        </p:nvSpPr>
        <p:spPr>
          <a:xfrm>
            <a:off x="852092" y="2518015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Physically plausible interpolations</a:t>
            </a:r>
            <a:endParaRPr lang="en-GB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1B7C3-DE3A-EDEB-B07B-22F303F14978}"/>
              </a:ext>
            </a:extLst>
          </p:cNvPr>
          <p:cNvSpPr txBox="1"/>
          <p:nvPr/>
        </p:nvSpPr>
        <p:spPr>
          <a:xfrm>
            <a:off x="852092" y="3158421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Efficiently handles</a:t>
            </a:r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 to high </a:t>
            </a:r>
            <a:r>
              <a:rPr lang="en-GB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r</a:t>
            </a:r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esolution meshes </a:t>
            </a:r>
            <a:endParaRPr lang="en-GB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EE580B-244E-7EDF-719E-EDF1EB5E8204}"/>
              </a:ext>
            </a:extLst>
          </p:cNvPr>
          <p:cNvSpPr/>
          <p:nvPr/>
        </p:nvSpPr>
        <p:spPr>
          <a:xfrm>
            <a:off x="649283" y="2662927"/>
            <a:ext cx="90000" cy="9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58F2EC-FDF6-6FAA-7D87-10299D0E4E5F}"/>
              </a:ext>
            </a:extLst>
          </p:cNvPr>
          <p:cNvSpPr/>
          <p:nvPr/>
        </p:nvSpPr>
        <p:spPr>
          <a:xfrm>
            <a:off x="649283" y="3287915"/>
            <a:ext cx="90000" cy="9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E62069-B1CA-7933-2C5A-3A8599EE16DB}"/>
              </a:ext>
            </a:extLst>
          </p:cNvPr>
          <p:cNvSpPr txBox="1"/>
          <p:nvPr/>
        </p:nvSpPr>
        <p:spPr>
          <a:xfrm>
            <a:off x="921684" y="4434731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Assumes constant identity</a:t>
            </a:r>
            <a:endParaRPr lang="en-GB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1A0414-AC34-4BC9-F429-0273A9B382D4}"/>
              </a:ext>
            </a:extLst>
          </p:cNvPr>
          <p:cNvSpPr/>
          <p:nvPr/>
        </p:nvSpPr>
        <p:spPr>
          <a:xfrm>
            <a:off x="696232" y="4545519"/>
            <a:ext cx="90000" cy="9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4E63A-F8B3-DF4D-023E-F6B3317D1C67}"/>
              </a:ext>
            </a:extLst>
          </p:cNvPr>
          <p:cNvSpPr txBox="1"/>
          <p:nvPr/>
        </p:nvSpPr>
        <p:spPr>
          <a:xfrm>
            <a:off x="921684" y="5014727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Poppins Light" panose="00000400000000000000" pitchFamily="2" charset="0"/>
              </a:rPr>
              <a:t>Matching partial shapes</a:t>
            </a:r>
            <a:endParaRPr lang="en-GB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998E82-52BD-F749-561D-4FFC5B5F983D}"/>
              </a:ext>
            </a:extLst>
          </p:cNvPr>
          <p:cNvSpPr/>
          <p:nvPr/>
        </p:nvSpPr>
        <p:spPr>
          <a:xfrm>
            <a:off x="696232" y="5125514"/>
            <a:ext cx="90000" cy="9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93AC7-41D6-29B9-3D2F-18552FCE63A3}"/>
              </a:ext>
            </a:extLst>
          </p:cNvPr>
          <p:cNvSpPr txBox="1"/>
          <p:nvPr/>
        </p:nvSpPr>
        <p:spPr>
          <a:xfrm>
            <a:off x="407923" y="5622093"/>
            <a:ext cx="5826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rgbClr val="C00000"/>
                </a:solidFill>
                <a:latin typeface="Fira Sans SemiBold" panose="020B06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Come see us at Q&amp;A for more details &amp; results</a:t>
            </a:r>
            <a:endParaRPr lang="en-US" sz="2000" dirty="0">
              <a:solidFill>
                <a:srgbClr val="C00000"/>
              </a:solidFill>
              <a:latin typeface="Fira Sans SemiBold" panose="020B06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7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0FD4-F14E-DC45-A30C-82306374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56A40-6EC0-0C99-6B90-D257E258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B41400B-21BB-99A9-889C-24FAC05DB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5742" y="6356349"/>
            <a:ext cx="398929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2A466-63C6-0534-C715-0BC855644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3" y="1767840"/>
            <a:ext cx="9930151" cy="3811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47115-625C-D16E-E4A1-A33BE6695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436728"/>
            <a:ext cx="3241040" cy="839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DE761E-6202-9E03-5FDB-DA2F6EA89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726" y="913346"/>
            <a:ext cx="4568927" cy="3114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CAE53-C6F4-2E9A-334D-8ADD2EAC7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537" y="913346"/>
            <a:ext cx="3957266" cy="9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D199-9977-88A0-9561-6882561D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human figure with a black background&#10;&#10;AI-generated content may be incorrect.">
            <a:extLst>
              <a:ext uri="{FF2B5EF4-FFF2-40B4-BE49-F238E27FC236}">
                <a16:creationId xmlns:a16="http://schemas.microsoft.com/office/drawing/2014/main" id="{2C9E1DCB-11FE-C9E6-2747-A6FB44FD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4" y="738434"/>
            <a:ext cx="11048709" cy="3306375"/>
          </a:xfrm>
          <a:prstGeom prst="rect">
            <a:avLst/>
          </a:prstGeom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B3821EB4-7FFF-265B-B896-BCC3D6C1C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573" y="6336685"/>
            <a:ext cx="540774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679C544-C271-B777-FE2E-F05CCD298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282575"/>
            <a:ext cx="11171237" cy="57785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Work – ARC-Flow [3DV 2025]</a:t>
            </a:r>
          </a:p>
        </p:txBody>
      </p:sp>
      <p:pic>
        <p:nvPicPr>
          <p:cNvPr id="9" name="Picture 8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A167A8FE-90FF-6A43-BF20-E8EF976D7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789" y="795586"/>
            <a:ext cx="3549600" cy="4249521"/>
          </a:xfrm>
          <a:prstGeom prst="rect">
            <a:avLst/>
          </a:prstGeom>
        </p:spPr>
      </p:pic>
      <p:pic>
        <p:nvPicPr>
          <p:cNvPr id="11" name="Picture 10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9183FC24-474A-EBEE-81ED-8E83836F2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9" y="1661871"/>
            <a:ext cx="4144962" cy="4731965"/>
          </a:xfrm>
          <a:prstGeom prst="rect">
            <a:avLst/>
          </a:prstGeom>
        </p:spPr>
      </p:pic>
      <p:pic>
        <p:nvPicPr>
          <p:cNvPr id="13" name="Picture 12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C33D56BF-778E-5639-2A85-7200F43B6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10" y="2717030"/>
            <a:ext cx="3531857" cy="2329523"/>
          </a:xfrm>
          <a:prstGeom prst="rect">
            <a:avLst/>
          </a:prstGeom>
        </p:spPr>
      </p:pic>
      <p:pic>
        <p:nvPicPr>
          <p:cNvPr id="17" name="Picture 1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65284CB-3111-EAB6-74C4-7DB1FA955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632" y="5105165"/>
            <a:ext cx="3786127" cy="17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BD972-3201-64EA-F1FC-D1DA1891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44F5E5D5-9F8D-A27D-7EA1-C6F5A1C3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48" y="507933"/>
            <a:ext cx="6718300" cy="5715000"/>
          </a:xfrm>
          <a:prstGeom prst="rect">
            <a:avLst/>
          </a:prstGeom>
        </p:spPr>
      </p:pic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2862CD1-6610-1DDF-6EC4-1F24507C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008" y="2866244"/>
            <a:ext cx="3048000" cy="3276600"/>
          </a:xfrm>
          <a:prstGeom prst="rect">
            <a:avLst/>
          </a:prstGeom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67C2B8D1-F77D-79A3-95EF-4664673B0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573" y="6336685"/>
            <a:ext cx="540774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AF42B2F-E02F-A817-2D27-57D8871A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282575"/>
            <a:ext cx="11171237" cy="57785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Work – ARC-Flow [3DV 2025]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973A1-A7BE-0C61-E63B-0DF28DBCA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96" y="1385924"/>
            <a:ext cx="3771928" cy="48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DB157-B43D-A51D-B551-446308C94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4EF25E80-2285-8BBE-79B8-530BB97E84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DDF94F04-9699-0F4C-B7BE-9C476E3D3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573" y="6336685"/>
            <a:ext cx="540774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AB4FAF-FAE6-767B-8DD1-532A6E63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282575"/>
            <a:ext cx="11171237" cy="577850"/>
          </a:xfrm>
        </p:spPr>
        <p:txBody>
          <a:bodyPr>
            <a:normAutofit fontScale="90000"/>
          </a:bodyPr>
          <a:lstStyle/>
          <a:p>
            <a:r>
              <a:rPr lang="en-GB" dirty="0"/>
              <a:t>Contributions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149AA-8954-80A8-6F07-D08C59484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1080000"/>
            <a:ext cx="947093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98816-2DAA-820E-36E4-3ADD396E0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D8115A0C-DE54-3B60-4180-64C4584174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8E25D57B-ED10-4570-365B-706D36C5F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573" y="6336685"/>
            <a:ext cx="540774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C1E8147-1256-E0F4-AC89-B9F8EB6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282575"/>
            <a:ext cx="11171237" cy="577850"/>
          </a:xfrm>
        </p:spPr>
        <p:txBody>
          <a:bodyPr>
            <a:normAutofit fontScale="90000"/>
          </a:bodyPr>
          <a:lstStyle/>
          <a:p>
            <a:r>
              <a:rPr lang="en-GB" dirty="0"/>
              <a:t>Contributions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B9ABE-8A46-30C7-A44C-A5026D49A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1080000"/>
            <a:ext cx="94709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A24D-8B13-4CC6-E5CB-9D8B10926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5FF69AF9-FF62-7E62-B684-158A19EFFE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7D136E0D-76E2-63BF-6B02-BC830E25F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573" y="6336685"/>
            <a:ext cx="540774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09BF495-5281-F874-C5B1-363CC026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282575"/>
            <a:ext cx="11171237" cy="577850"/>
          </a:xfrm>
        </p:spPr>
        <p:txBody>
          <a:bodyPr>
            <a:normAutofit fontScale="90000"/>
          </a:bodyPr>
          <a:lstStyle/>
          <a:p>
            <a:r>
              <a:rPr lang="en-GB" dirty="0"/>
              <a:t>Contributions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5D207-A6CA-F77F-65BD-6DEA79ED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1080000"/>
            <a:ext cx="947093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83D3-AD40-A73B-E58E-E1B09377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F4570-C523-F388-46EE-90E0835B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Varifolds vs Normal Cycles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FF9C44-97A9-AD11-933B-FFB6A23A38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1F19C-1C30-6A19-432B-2816754C8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69" y="6338420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73896D-5225-6ED7-1A69-A7CCD9713A7D}"/>
              </a:ext>
            </a:extLst>
          </p:cNvPr>
          <p:cNvSpPr txBox="1"/>
          <p:nvPr/>
        </p:nvSpPr>
        <p:spPr>
          <a:xfrm>
            <a:off x="3009296" y="5144102"/>
            <a:ext cx="178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400" b="1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Varifolds</a:t>
            </a:r>
            <a:endParaRPr lang="en-US" sz="2400" b="1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9211CB-F4C2-055E-52E2-43CA4B54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150" y="776332"/>
            <a:ext cx="4333510" cy="43181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331C20-1741-00E6-7634-27E27DE00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67" y="850316"/>
            <a:ext cx="4223575" cy="449944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7A1C07F-35DB-7FA1-1C30-441B41F4566A}"/>
              </a:ext>
            </a:extLst>
          </p:cNvPr>
          <p:cNvSpPr/>
          <p:nvPr/>
        </p:nvSpPr>
        <p:spPr>
          <a:xfrm>
            <a:off x="6861507" y="5004952"/>
            <a:ext cx="2672175" cy="852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681B62-EB72-B156-B2EB-A1806E7D7F6C}"/>
              </a:ext>
            </a:extLst>
          </p:cNvPr>
          <p:cNvSpPr txBox="1"/>
          <p:nvPr/>
        </p:nvSpPr>
        <p:spPr>
          <a:xfrm>
            <a:off x="7149836" y="5050555"/>
            <a:ext cx="226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400" b="1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Normal Cycles</a:t>
            </a:r>
            <a:endParaRPr lang="en-US" sz="2400" b="1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301E6C-3395-E404-0EF5-9906EFFD20E5}"/>
              </a:ext>
            </a:extLst>
          </p:cNvPr>
          <p:cNvSpPr txBox="1"/>
          <p:nvPr/>
        </p:nvSpPr>
        <p:spPr>
          <a:xfrm>
            <a:off x="3028087" y="5532601"/>
            <a:ext cx="182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(ARC-Flow)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D45684-F80C-5A35-5C48-2563BB3A9931}"/>
              </a:ext>
            </a:extLst>
          </p:cNvPr>
          <p:cNvSpPr txBox="1"/>
          <p:nvPr/>
        </p:nvSpPr>
        <p:spPr>
          <a:xfrm>
            <a:off x="7398280" y="5419038"/>
            <a:ext cx="1749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/>
            <a:r>
              <a:rPr lang="en-GB" sz="2000" dirty="0">
                <a:solidFill>
                  <a:schemeClr val="bg1"/>
                </a:solidFill>
                <a:latin typeface="Fira Sans" panose="020B0503050000020004" pitchFamily="34" charset="0"/>
                <a:ea typeface="Inter" panose="02000503000000020004" pitchFamily="2" charset="0"/>
                <a:cs typeface="Arimo" panose="020B0604020202020204" pitchFamily="34" charset="0"/>
              </a:rPr>
              <a:t>(Our Method)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Inter" panose="02000503000000020004" pitchFamily="2" charset="0"/>
              <a:cs typeface="Arimo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67B853-FFE5-E8E4-1CAC-227DDF74C6BA}"/>
              </a:ext>
            </a:extLst>
          </p:cNvPr>
          <p:cNvSpPr>
            <a:spLocks/>
          </p:cNvSpPr>
          <p:nvPr/>
        </p:nvSpPr>
        <p:spPr>
          <a:xfrm>
            <a:off x="2937588" y="1910806"/>
            <a:ext cx="990000" cy="99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FB1C00-9BC9-6DC3-A56F-8E4496E21DCC}"/>
              </a:ext>
            </a:extLst>
          </p:cNvPr>
          <p:cNvSpPr>
            <a:spLocks/>
          </p:cNvSpPr>
          <p:nvPr/>
        </p:nvSpPr>
        <p:spPr>
          <a:xfrm>
            <a:off x="7571860" y="1929856"/>
            <a:ext cx="990000" cy="99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20DABD-7F16-FDD3-27EF-59A4CE091743}"/>
              </a:ext>
            </a:extLst>
          </p:cNvPr>
          <p:cNvSpPr>
            <a:spLocks/>
          </p:cNvSpPr>
          <p:nvPr/>
        </p:nvSpPr>
        <p:spPr>
          <a:xfrm>
            <a:off x="6671860" y="3098365"/>
            <a:ext cx="1800000" cy="18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56A8BA-C2E1-05A6-FE3B-8DC0B37569A5}"/>
              </a:ext>
            </a:extLst>
          </p:cNvPr>
          <p:cNvSpPr>
            <a:spLocks/>
          </p:cNvSpPr>
          <p:nvPr/>
        </p:nvSpPr>
        <p:spPr>
          <a:xfrm>
            <a:off x="1981034" y="3103534"/>
            <a:ext cx="1800000" cy="18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35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3CB9-304E-16E2-94E5-6C175ED0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6DED3-AE0F-7F11-A61C-50E27007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Normal Cycles – Intuition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3A50E0-70A9-41FF-D0F5-99B7FFCC0E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86568-17FF-BF7F-9095-D519130EA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69" y="6338420"/>
            <a:ext cx="727200" cy="365125"/>
          </a:xfrm>
        </p:spPr>
        <p:txBody>
          <a:bodyPr/>
          <a:lstStyle/>
          <a:p>
            <a:fld id="{143B1840-4BBE-8A44-8EC7-76C217C7A4CD}" type="slidenum">
              <a:rPr lang="en-US" smtClean="0"/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8A8810-3BE5-61A4-B85D-18C810A6BCB4}"/>
              </a:ext>
            </a:extLst>
          </p:cNvPr>
          <p:cNvSpPr/>
          <p:nvPr/>
        </p:nvSpPr>
        <p:spPr>
          <a:xfrm>
            <a:off x="9640227" y="4529274"/>
            <a:ext cx="2513119" cy="631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3EC5FD-D97B-834A-BF66-8318311CA964}"/>
              </a:ext>
            </a:extLst>
          </p:cNvPr>
          <p:cNvSpPr/>
          <p:nvPr/>
        </p:nvSpPr>
        <p:spPr>
          <a:xfrm>
            <a:off x="6679637" y="4701737"/>
            <a:ext cx="2187272" cy="392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2" name="Picture 11" descr="A green circle with blue dots and lines&#10;&#10;AI-generated content may be incorrect.">
            <a:extLst>
              <a:ext uri="{FF2B5EF4-FFF2-40B4-BE49-F238E27FC236}">
                <a16:creationId xmlns:a16="http://schemas.microsoft.com/office/drawing/2014/main" id="{AC63B4BC-2ED8-0AF2-DF79-1B2312E5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326" y="851402"/>
            <a:ext cx="9659348" cy="2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8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00244-56bb-4583-b348-6dccedf0da9f">
      <Terms xmlns="http://schemas.microsoft.com/office/infopath/2007/PartnerControls"/>
    </lcf76f155ced4ddcb4097134ff3c332f>
    <_Flow_SignoffStatus xmlns="3fa00244-56bb-4583-b348-6dccedf0da9f" xsi:nil="true"/>
    <TaxCatchAll xmlns="1b4776ee-0c02-4645-88f0-0e957426af7a" xsi:nil="true"/>
    <Archived xmlns="3fa00244-56bb-4583-b348-6dccedf0da9f">false</Archived>
    <ArchiverLinkFileType xmlns="3fa00244-56bb-4583-b348-6dccedf0da9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24" ma:contentTypeDescription="Create a new document." ma:contentTypeScope="" ma:versionID="a25a20b896f0196fd2635e71f947f0a0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079b6c5cdaf58933246475244e151b21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  <xsd:element ref="ns3:Archived" minOccurs="0"/>
                <xsd:element ref="ns3:ArchiverLinkFileTyp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eebb1-04cc-4e77-b0ee-ade723828e8a}" ma:internalName="TaxCatchAll" ma:showField="CatchAllData" ma:web="1b4776ee-0c02-4645-88f0-0e957426a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d9e86c8-2d32-41f1-97d4-82699fef5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Archived" ma:index="27" nillable="true" ma:displayName="Archived" ma:default="0" ma:internalName="Archived">
      <xsd:simpleType>
        <xsd:restriction base="dms:Boolean"/>
      </xsd:simpleType>
    </xsd:element>
    <xsd:element name="ArchiverLinkFileType" ma:index="28" nillable="true" ma:displayName="ArchiverLinkFileType" ma:hidden="true" ma:internalName="ArchiverLinkFileTyp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6C701B-274D-4FF6-B93B-FA08F9BDD8A5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1b4776ee-0c02-4645-88f0-0e957426af7a"/>
    <ds:schemaRef ds:uri="http://schemas.microsoft.com/office/infopath/2007/PartnerControls"/>
    <ds:schemaRef ds:uri="3fa00244-56bb-4583-b348-6dccedf0da9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3585F75-8AB2-4D7F-882A-599C83B78D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883F78-D9C9-4705-8262-5E86A05AC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19278</TotalTime>
  <Words>1443</Words>
  <Application>Microsoft Macintosh PowerPoint</Application>
  <PresentationFormat>Widescreen</PresentationFormat>
  <Paragraphs>185</Paragraphs>
  <Slides>18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Fira Sans</vt:lpstr>
      <vt:lpstr>Fira Sans SemiBold</vt:lpstr>
      <vt:lpstr>Inter</vt:lpstr>
      <vt:lpstr>Montserrat Black</vt:lpstr>
      <vt:lpstr>Neue Haas Grotesk Text Pro</vt:lpstr>
      <vt:lpstr>Office Theme</vt:lpstr>
      <vt:lpstr>PowerPoint Presentation</vt:lpstr>
      <vt:lpstr>Motivation</vt:lpstr>
      <vt:lpstr>Existing Work – ARC-Flow [3DV 2025]</vt:lpstr>
      <vt:lpstr>Existing Work – ARC-Flow [3DV 2025]</vt:lpstr>
      <vt:lpstr>Contributions</vt:lpstr>
      <vt:lpstr>Contributions</vt:lpstr>
      <vt:lpstr>Contributions</vt:lpstr>
      <vt:lpstr>Varifolds vs Normal Cycles  </vt:lpstr>
      <vt:lpstr>Normal Cycles – Intuition  </vt:lpstr>
      <vt:lpstr>Normal Cycles – Intuition  </vt:lpstr>
      <vt:lpstr>Normal Cycles – The Mathsy Bit !  </vt:lpstr>
      <vt:lpstr>Normal Cycles – The Mathsy Bit !  </vt:lpstr>
      <vt:lpstr>Compressed Representation of Normal Cycles </vt:lpstr>
      <vt:lpstr>Compressed Normal Cycles Performance </vt:lpstr>
      <vt:lpstr>Quantitative Results - Summary</vt:lpstr>
      <vt:lpstr>SCLERP vs SLERP </vt:lpstr>
      <vt:lpstr>Top Kids Result</vt:lpstr>
      <vt:lpstr>Curvature Enthusiasm delivers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Chan</dc:creator>
  <cp:lastModifiedBy>Adam Hartshorne</cp:lastModifiedBy>
  <cp:revision>648</cp:revision>
  <dcterms:created xsi:type="dcterms:W3CDTF">2023-11-15T05:45:03Z</dcterms:created>
  <dcterms:modified xsi:type="dcterms:W3CDTF">2025-12-16T14:27:36Z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  <property fmtid="{D5CDD505-2E9C-101B-9397-08002B2CF9AE}" pid="3" name="MediaServiceImageTags">
    <vt:lpwstr/>
  </property>
</Properties>
</file>